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4" r:id="rId1"/>
  </p:sldMasterIdLst>
  <p:sldIdLst>
    <p:sldId id="256" r:id="rId2"/>
    <p:sldId id="286" r:id="rId3"/>
    <p:sldId id="260" r:id="rId4"/>
    <p:sldId id="312" r:id="rId5"/>
    <p:sldId id="313" r:id="rId6"/>
    <p:sldId id="314" r:id="rId7"/>
    <p:sldId id="315" r:id="rId8"/>
    <p:sldId id="316" r:id="rId9"/>
    <p:sldId id="317" r:id="rId10"/>
    <p:sldId id="319" r:id="rId11"/>
    <p:sldId id="320" r:id="rId12"/>
    <p:sldId id="321" r:id="rId13"/>
    <p:sldId id="322" r:id="rId14"/>
    <p:sldId id="318" r:id="rId15"/>
    <p:sldId id="323" r:id="rId16"/>
    <p:sldId id="274" r:id="rId17"/>
    <p:sldId id="32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2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956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35688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6429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29008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6643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47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5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8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4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9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2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62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/>
              <a:t>DOZWOLONE DZIAŁANIA PRZEDSIĘBIORCY W OKRESIE ZAWIESZENIA WYKONYWANIA DZIAŁALNOŚCI GOSPODARCZEJ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61335" y="4583066"/>
            <a:ext cx="10058400" cy="1143000"/>
          </a:xfrm>
        </p:spPr>
        <p:txBody>
          <a:bodyPr>
            <a:noAutofit/>
          </a:bodyPr>
          <a:lstStyle/>
          <a:p>
            <a:pPr algn="ctr"/>
            <a:r>
              <a:rPr lang="pl-PL" sz="1100" dirty="0"/>
              <a:t>Materiał przygotowany w ramach edukacji prawnej, zmierzającej do zwiększenia świadomości prawnej społeczeństwa przez:</a:t>
            </a:r>
          </a:p>
          <a:p>
            <a:pPr algn="ctr"/>
            <a:r>
              <a:rPr lang="pl-PL" sz="1100" dirty="0"/>
              <a:t>Kancelarię Radcy Prawnego</a:t>
            </a:r>
          </a:p>
          <a:p>
            <a:pPr algn="ctr"/>
            <a:r>
              <a:rPr lang="pl-PL" sz="1100" dirty="0"/>
              <a:t>dr Małgorzaty Maliszewskiej</a:t>
            </a:r>
          </a:p>
          <a:p>
            <a:pPr algn="ctr"/>
            <a:r>
              <a:rPr lang="pl-PL" sz="1100" dirty="0"/>
              <a:t>ul. Szczęśliwicka27a lok. 3, 02-323 Warszawa</a:t>
            </a:r>
          </a:p>
          <a:p>
            <a:pPr algn="ctr"/>
            <a:r>
              <a:rPr lang="pl-PL" sz="1100" dirty="0"/>
              <a:t>tel.(22) 822 30 30, prawnik@drmaliszewskakancelaria.com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420640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OSIĄGANIE PRZYCHODÓW FINANSOWYCH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Przedsiębiorca ma prawo do </a:t>
            </a:r>
            <a:r>
              <a:rPr lang="pl-PL" dirty="0"/>
              <a:t>osiągania przychodów finansowych, także z działalności prowadzonej przed datą zawieszenia wykonywania działalności </a:t>
            </a:r>
            <a:r>
              <a:rPr lang="pl-PL" dirty="0" smtClean="0"/>
              <a:t>gospodarczej.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Do przychodów finansowych zalicza się m.in. gotówkę, przelewy na rachunek płatniczy, papiery wartościowe.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Prawo do osiągania przychodów finansowych dotyczy działalności przedsiębiorcy wykonywanej zarówno przed, jak i po dacie zawieszenia wykonywania działalności gospodarczej.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242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POWOŁANIE ALBO ODWOŁANIE ZARZĄDCY SUKCESYJNEGO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Ustawa z </a:t>
            </a:r>
            <a:r>
              <a:rPr lang="pl-PL" dirty="0"/>
              <a:t>dnia 5 lipca 2018 r. o zarządzie sukcesyjnym przedsiębiorstwem osoby fizycznej i innych ułatwieniach związanych z sukcesją </a:t>
            </a:r>
            <a:r>
              <a:rPr lang="pl-PL" dirty="0" smtClean="0"/>
              <a:t>przedsiębiorstw </a:t>
            </a:r>
            <a:r>
              <a:rPr lang="pl-PL" dirty="0"/>
              <a:t>reguluje zasady tymczasowego zarządzania przedsiębiorstwem po śmierci przedsiębiorcy, który we własnym imieniu wykonywał działalność gospodarczą na podstawie wpisu do </a:t>
            </a:r>
            <a:r>
              <a:rPr lang="pl-PL" dirty="0" smtClean="0"/>
              <a:t>CEIDG </a:t>
            </a:r>
            <a:r>
              <a:rPr lang="pl-PL" dirty="0"/>
              <a:t>oraz kontynuowania działalności gospodarczej wykonywanej z wykorzystaniem tego przedsiębiorstwa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Ustawodawca zapewnia przedsiębiorcy prawo do </a:t>
            </a:r>
            <a:r>
              <a:rPr lang="pl-PL" dirty="0"/>
              <a:t>powołania albo odwołania zarządcy </a:t>
            </a:r>
            <a:r>
              <a:rPr lang="pl-PL" dirty="0" smtClean="0"/>
              <a:t>sukcesyjnego w okresie zawieszenia wykonywania działalności gospodarczej.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690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REGULOWANIE ZOBOWIĄZAŃ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Ustawodawca wskazuje, że przedsiębiorca w okresie zawieszenia wykonywania działalności gospodarczej </a:t>
            </a:r>
            <a:r>
              <a:rPr lang="pl-PL" dirty="0" smtClean="0"/>
              <a:t>jest </a:t>
            </a:r>
            <a:r>
              <a:rPr lang="pl-PL" dirty="0"/>
              <a:t>obowiązany regulować zobowiązania</a:t>
            </a:r>
            <a:r>
              <a:rPr lang="pl-PL" dirty="0" smtClean="0"/>
              <a:t>, powstałe przed </a:t>
            </a:r>
            <a:r>
              <a:rPr lang="pl-PL" dirty="0"/>
              <a:t>datą zawieszenia wykonywania działalności gospodarczej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Przedsiębiorca, który zawiesił wykonywanie działalności gospodarczej, jest obowiązany regulować tylko te zobowiązania, które powstały przed datą zawieszenia wykonywania działalności gospodarczej, i tylko te, które są związane z jego aktywnością </a:t>
            </a:r>
            <a:r>
              <a:rPr lang="pl-PL" dirty="0" smtClean="0"/>
              <a:t>gospodarczą.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090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/>
              <a:t>UCZESTNICTWO W POSTĘPOWANIACH SĄDOWYCH, PODATKOWYCH I ADMINISTRACYJNYCH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 ustawy wynika, że przedsiębiorca ma </a:t>
            </a:r>
            <a:r>
              <a:rPr lang="pl-PL" dirty="0" smtClean="0"/>
              <a:t>obowiązek </a:t>
            </a:r>
            <a:r>
              <a:rPr lang="pl-PL" dirty="0"/>
              <a:t>uczestniczyć w postępowaniach sądowych, postępowaniach podatkowych i administracyjnych związanych z działalnością gospodarczą wykonywaną przed datą zawieszenia wykonywania działalności gospodarczej, tj. może pozywać i być pozywany, może wnosić skargi, wnioski oraz wykonywać inne czynności przyznane mu na mocy przepisów prawa procesowego.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1638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WYKONYWANIE OBOWIĄZKÓW NAKAZANYCH PRZEPISAMI PRAWA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Przedsiębiorca ma obowiązek </a:t>
            </a:r>
            <a:r>
              <a:rPr lang="pl-PL" dirty="0"/>
              <a:t>wykonywania wszelkich obowiązków nakazanych przepisami prawa</a:t>
            </a:r>
            <a:r>
              <a:rPr lang="pl-PL" dirty="0" smtClean="0"/>
              <a:t>, przy czym ustawodawca nie precyzuje o jakie obowiązki chodzi. Każdorazowy obowiązek będzie związany z przedmiotem działalności gospodarczej, którą przedsiębiorca wykonywał przed zawieszeniem.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873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PODDANIE SIĘ KONTROLI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Przedsiębiorca jest obowiązany do poddania </a:t>
            </a:r>
            <a:r>
              <a:rPr lang="pl-PL" dirty="0"/>
              <a:t>się kontroli, na zasadach przewidzianych dla przedsiębiorców wykonujących działalność </a:t>
            </a:r>
            <a:r>
              <a:rPr lang="pl-PL" dirty="0" smtClean="0"/>
              <a:t>gospodarczą określonych w rozdziale 5 ustawy.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6173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3456" y="1930400"/>
            <a:ext cx="8596668" cy="3880773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pl-PL" dirty="0" smtClean="0"/>
              <a:t>Bielecki L., </a:t>
            </a:r>
            <a:r>
              <a:rPr lang="pl-PL" i="1" dirty="0" smtClean="0"/>
              <a:t>Komentarz do ustawy – Prawo przedsiębiorców</a:t>
            </a:r>
            <a:r>
              <a:rPr lang="pl-PL" dirty="0" smtClean="0"/>
              <a:t>, [w:] </a:t>
            </a:r>
            <a:r>
              <a:rPr lang="pl-PL" i="1" dirty="0" smtClean="0"/>
              <a:t>Konstytucja biznesu. Komentarz</a:t>
            </a:r>
            <a:r>
              <a:rPr lang="pl-PL" dirty="0" smtClean="0"/>
              <a:t>, Wolters Kluwer Polska, 2019.</a:t>
            </a:r>
          </a:p>
          <a:p>
            <a:pPr algn="just">
              <a:buFont typeface="+mj-lt"/>
              <a:buAutoNum type="arabicPeriod"/>
            </a:pPr>
            <a:r>
              <a:rPr lang="pl-PL" dirty="0" smtClean="0"/>
              <a:t>Pietrzak A., </a:t>
            </a:r>
            <a:r>
              <a:rPr lang="pl-PL" i="1" dirty="0" smtClean="0"/>
              <a:t>Prawo przedsiębiorców. Komentarz</a:t>
            </a:r>
            <a:r>
              <a:rPr lang="pl-PL" dirty="0" smtClean="0"/>
              <a:t>, Wolters Kluwer Polska, 2019.</a:t>
            </a:r>
          </a:p>
          <a:p>
            <a:pPr algn="just">
              <a:buFont typeface="+mj-lt"/>
              <a:buAutoNum type="arabicPeriod"/>
            </a:pPr>
            <a:r>
              <a:rPr lang="pl-PL" dirty="0" smtClean="0"/>
              <a:t>Ustawa </a:t>
            </a:r>
            <a:r>
              <a:rPr lang="pl-PL" dirty="0"/>
              <a:t>z dnia 6 marca 2018 r. Prawo </a:t>
            </a:r>
            <a:r>
              <a:rPr lang="pl-PL" dirty="0" smtClean="0"/>
              <a:t>przedsiębiorców.</a:t>
            </a:r>
            <a:endParaRPr lang="pl-PL" dirty="0"/>
          </a:p>
          <a:p>
            <a:pPr algn="just">
              <a:buFont typeface="+mj-lt"/>
              <a:buAutoNum type="arabicPeriod"/>
            </a:pPr>
            <a:endParaRPr lang="pl-PL" dirty="0"/>
          </a:p>
          <a:p>
            <a:pPr algn="just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6104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1940510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07067" y="4460266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Kancelaria </a:t>
            </a:r>
            <a:r>
              <a:rPr lang="pl-PL" dirty="0"/>
              <a:t>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59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AKTY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8023" y="2135117"/>
            <a:ext cx="8455290" cy="40921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Regulacje dotyczące zawieszenia wykonywania działalności gospodarczej zostały przewidziane przez ustawodawcę w ustawie z dnia 6 marca 2018 r. Prawo przedsiębiorców.</a:t>
            </a:r>
          </a:p>
        </p:txBody>
      </p:sp>
    </p:spTree>
    <p:extLst>
      <p:ext uri="{BB962C8B-B14F-4D97-AF65-F5344CB8AC3E}">
        <p14:creationId xmlns:p14="http://schemas.microsoft.com/office/powerpoint/2010/main" val="239947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ZAWIESZENIE DZIAŁALNOŚCI GOSPODARCZEJ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0000" y="2074461"/>
            <a:ext cx="8464002" cy="3907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Zgodnie z art. 22 ustawy zawiesić wykonywanie działalności gospodarczej może:</a:t>
            </a:r>
          </a:p>
          <a:p>
            <a:pPr algn="just">
              <a:buFont typeface="+mj-lt"/>
              <a:buAutoNum type="arabicParenR"/>
            </a:pPr>
            <a:r>
              <a:rPr lang="pl-PL" dirty="0"/>
              <a:t>p</a:t>
            </a:r>
            <a:r>
              <a:rPr lang="pl-PL" dirty="0" smtClean="0"/>
              <a:t>rzedsiębiorca </a:t>
            </a:r>
            <a:r>
              <a:rPr lang="pl-PL" dirty="0"/>
              <a:t>niezatrudniający </a:t>
            </a:r>
            <a:r>
              <a:rPr lang="pl-PL" dirty="0" smtClean="0"/>
              <a:t>pracowników,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przedsiębiorca </a:t>
            </a:r>
            <a:r>
              <a:rPr lang="pl-PL" dirty="0"/>
              <a:t>zatrudniający wyłącznie pracowników przebywających na urlopie macierzyńskim, urlopie na warunkach urlopu macierzyńskiego, urlopie wychowawczym lub urlopie rodzicielskim niełączących korzystania z urlopu rodzicielskiego z wykonywaniem pracy u pracodawcy udzielającego tego </a:t>
            </a:r>
            <a:r>
              <a:rPr lang="pl-PL" dirty="0" smtClean="0"/>
              <a:t>urlopu,</a:t>
            </a:r>
          </a:p>
          <a:p>
            <a:pPr algn="just">
              <a:buFont typeface="+mj-lt"/>
              <a:buAutoNum type="arabicParenR"/>
            </a:pPr>
            <a:r>
              <a:rPr lang="pl-PL" dirty="0"/>
              <a:t>p</a:t>
            </a:r>
            <a:r>
              <a:rPr lang="pl-PL" dirty="0" smtClean="0"/>
              <a:t>rzedsiębiorca </a:t>
            </a:r>
            <a:r>
              <a:rPr lang="pl-PL" dirty="0"/>
              <a:t>wykonujący działalność gospodarczą jako wspólnik spółki cywilnej oraz poza tą </a:t>
            </a:r>
            <a:r>
              <a:rPr lang="pl-PL" dirty="0" smtClean="0"/>
              <a:t>spółką.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758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OKRES ZAWIESZENIA DZIAŁALNOŚCI GOSPODARCZEJ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Zgodnie z art. 23 ustawy:</a:t>
            </a:r>
          </a:p>
          <a:p>
            <a:pPr algn="just">
              <a:buFont typeface="+mj-lt"/>
              <a:buAutoNum type="arabicParenR"/>
            </a:pPr>
            <a:r>
              <a:rPr lang="pl-PL" dirty="0"/>
              <a:t>p</a:t>
            </a:r>
            <a:r>
              <a:rPr lang="pl-PL" dirty="0" smtClean="0"/>
              <a:t>rzedsiębiorca </a:t>
            </a:r>
            <a:r>
              <a:rPr lang="pl-PL" dirty="0"/>
              <a:t>wpisany do Centralnej Ewidencji i Informacji o Działalności Gospodarczej może zawiesić wykonywanie działalności gospodarczej na czas nieokreślony albo określony, nie krótszy jednak niż 30 </a:t>
            </a:r>
            <a:r>
              <a:rPr lang="pl-PL" dirty="0" smtClean="0"/>
              <a:t>dni,</a:t>
            </a:r>
          </a:p>
          <a:p>
            <a:pPr algn="just">
              <a:buFont typeface="+mj-lt"/>
              <a:buAutoNum type="arabicParenR"/>
            </a:pPr>
            <a:r>
              <a:rPr lang="pl-PL" dirty="0"/>
              <a:t>p</a:t>
            </a:r>
            <a:r>
              <a:rPr lang="pl-PL" dirty="0" smtClean="0"/>
              <a:t>rzedsiębiorca </a:t>
            </a:r>
            <a:r>
              <a:rPr lang="pl-PL" dirty="0"/>
              <a:t>wpisany do rejestru przedsiębiorców Krajowego Rejestru Sądowego może zawiesić wykonywanie działalności gospodarczej na okres od 30 dni do 24 </a:t>
            </a:r>
            <a:r>
              <a:rPr lang="pl-PL" dirty="0" smtClean="0"/>
              <a:t>miesięcy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752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DOZWOLONE DZIAŁANIA PRZEDSIĘBIORCY W OKRESIE ZAWIESZENIA WYKONYWANIA DZIAŁALNOŚCI GOSPODARCZEJ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0000" y="1930400"/>
            <a:ext cx="8464002" cy="463417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Zgodnie z art. 25 ust 1 ustawy z dnia </a:t>
            </a:r>
            <a:r>
              <a:rPr lang="pl-PL" dirty="0"/>
              <a:t>6 marca 2018 r. Prawo </a:t>
            </a:r>
            <a:r>
              <a:rPr lang="pl-PL" dirty="0" smtClean="0"/>
              <a:t>przedsiębiorców </a:t>
            </a:r>
            <a:r>
              <a:rPr lang="pl-PL" i="1" dirty="0" smtClean="0"/>
              <a:t>„</a:t>
            </a:r>
            <a:r>
              <a:rPr lang="pl-PL" i="1" dirty="0"/>
              <a:t>W okresie zawieszenia wykonywania działalności gospodarczej przedsiębiorca nie może wykonywać działalności gospodarczej i osiągać bieżących przychodów z pozarolniczej działalności </a:t>
            </a:r>
            <a:r>
              <a:rPr lang="pl-PL" i="1" dirty="0" smtClean="0"/>
              <a:t>gospodarczej”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Jednakże ustawodawca wyszczególnił jakie działania przedsiębiorca może podejmować pomimo zawieszenia wykonywania działalności gospodarczej.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okresie zawieszenia wykonywania działalności gospodarczej </a:t>
            </a:r>
            <a:r>
              <a:rPr lang="pl-PL" dirty="0" smtClean="0"/>
              <a:t>przedsiębiorca ma prawo do: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wykonywania wszelkich czynności niezbędnych </a:t>
            </a:r>
            <a:r>
              <a:rPr lang="pl-PL" dirty="0"/>
              <a:t>do zachowania lub zabezpieczenia źródła przychodów, w tym rozwiązywania zawartych wcześniej </a:t>
            </a:r>
            <a:r>
              <a:rPr lang="pl-PL" dirty="0" smtClean="0"/>
              <a:t>umów,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przyjmowania należności, powstałych </a:t>
            </a:r>
            <a:r>
              <a:rPr lang="pl-PL" dirty="0"/>
              <a:t>przed datą zawieszenia wykonywania działalności </a:t>
            </a:r>
            <a:r>
              <a:rPr lang="pl-PL" dirty="0" smtClean="0"/>
              <a:t>gospodarczej,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zbywania własnych środków trwałych i wyposażenia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uczestniczenia w </a:t>
            </a:r>
            <a:r>
              <a:rPr lang="pl-PL" dirty="0"/>
              <a:t>postępowaniach sądowych, postępowaniach podatkowych i administracyjnych związanych z działalnością gospodarczą wykonywaną przed datą zawieszenia wykonywania działalności </a:t>
            </a:r>
            <a:r>
              <a:rPr lang="pl-PL" dirty="0" smtClean="0"/>
              <a:t>gospodarczej,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osiągania przychodów finansowych, także </a:t>
            </a:r>
            <a:r>
              <a:rPr lang="pl-PL" dirty="0"/>
              <a:t>z działalności prowadzonej przed datą zawieszenia wykonywania działalności </a:t>
            </a:r>
            <a:r>
              <a:rPr lang="pl-PL" dirty="0" smtClean="0"/>
              <a:t>gospodarczej,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powołania albo odwołania zarządcy </a:t>
            </a:r>
            <a:r>
              <a:rPr lang="pl-PL" dirty="0"/>
              <a:t>sukcesyjnego, o którym mowa w ustawie z dnia 5 lipca 2018 r. o zarządzie sukcesyjnym przedsiębiorstwem osoby fizycznej i innych ułatwieniach związanych z sukcesją </a:t>
            </a:r>
            <a:r>
              <a:rPr lang="pl-PL" dirty="0" smtClean="0"/>
              <a:t>przedsiębiorstw.</a:t>
            </a:r>
          </a:p>
          <a:p>
            <a:pPr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okresie zawieszenia wykonywania działalności gospodarczej przedsiębiorca ma </a:t>
            </a:r>
            <a:r>
              <a:rPr lang="pl-PL" dirty="0" smtClean="0"/>
              <a:t>obowiązek: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regulowania </a:t>
            </a:r>
            <a:r>
              <a:rPr lang="pl-PL" dirty="0"/>
              <a:t>zobowiązań powstałych przed datą zawieszenia wykonywania działalności </a:t>
            </a:r>
            <a:r>
              <a:rPr lang="pl-PL" dirty="0" smtClean="0"/>
              <a:t>gospodarczej,</a:t>
            </a:r>
            <a:endParaRPr lang="pl-PL" dirty="0"/>
          </a:p>
          <a:p>
            <a:pPr algn="just">
              <a:buFont typeface="+mj-lt"/>
              <a:buAutoNum type="arabicParenR"/>
            </a:pPr>
            <a:r>
              <a:rPr lang="pl-PL" dirty="0" smtClean="0"/>
              <a:t>uczestniczenia </a:t>
            </a:r>
            <a:r>
              <a:rPr lang="pl-PL" dirty="0"/>
              <a:t>w postępowaniach sądowych, postępowaniach podatkowych i administracyjnych związanych z działalnością gospodarczą wykonywaną przed datą zawieszenia wykonywania działalności </a:t>
            </a:r>
            <a:r>
              <a:rPr lang="pl-PL" dirty="0" smtClean="0"/>
              <a:t>gospodarczej,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wykonywania </a:t>
            </a:r>
            <a:r>
              <a:rPr lang="pl-PL" dirty="0"/>
              <a:t>wszelkich obowiązków nakazanych przepisami </a:t>
            </a:r>
            <a:r>
              <a:rPr lang="pl-PL" dirty="0" smtClean="0"/>
              <a:t>prawa,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poddania </a:t>
            </a:r>
            <a:r>
              <a:rPr lang="pl-PL" dirty="0"/>
              <a:t>się kontroli, na zasadach przewidzianych dla przedsiębiorców wykonujących działalność gospodarczą.</a:t>
            </a:r>
          </a:p>
          <a:p>
            <a:pPr algn="just">
              <a:buFont typeface="+mj-lt"/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731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>WYKONYWANIE CZYNNOŚCI NIEZBĘDNYCH DO ZACHOWANIA LUB ZABEZPIECZENIA ŹRÓDŁA PRZYCHODÓW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Jak wynika z ustawy czynności zmierzające do zachowania </a:t>
            </a:r>
            <a:r>
              <a:rPr lang="pl-PL" dirty="0"/>
              <a:t>lub zabezpieczenia źródła </a:t>
            </a:r>
            <a:r>
              <a:rPr lang="pl-PL" dirty="0" smtClean="0"/>
              <a:t>przychodów</a:t>
            </a:r>
            <a:r>
              <a:rPr lang="pl-PL" dirty="0"/>
              <a:t> </a:t>
            </a:r>
            <a:r>
              <a:rPr lang="pl-PL" dirty="0" smtClean="0"/>
              <a:t>muszą być „niezbędne”, przy czym chodzi o niezbędność obiektywną.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Zgodnie z ustawą z dnia 26 lipca 1991 r. o podatku dochodowym od osób fizycznych do źródeł przychodów zalicza się m.in.: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stosunek </a:t>
            </a:r>
            <a:r>
              <a:rPr lang="pl-PL" dirty="0"/>
              <a:t>służbowy, stosunek pracy, w tym spółdzielczy stosunek pracy, członkostwo w rolniczej spółdzielni produkcyjnej lub innej spółdzielni zajmującej się produkcją rolną, praca nakładcza, emerytura lub </a:t>
            </a:r>
            <a:r>
              <a:rPr lang="pl-PL" dirty="0" smtClean="0"/>
              <a:t>renta,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działalność wykonywaną osobiście,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pozarolniczą </a:t>
            </a:r>
            <a:r>
              <a:rPr lang="pl-PL" dirty="0"/>
              <a:t>działalność </a:t>
            </a:r>
            <a:r>
              <a:rPr lang="pl-PL" dirty="0" smtClean="0"/>
              <a:t>gospodarczą,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działy </a:t>
            </a:r>
            <a:r>
              <a:rPr lang="pl-PL" dirty="0"/>
              <a:t>specjalne produkcji </a:t>
            </a:r>
            <a:r>
              <a:rPr lang="pl-PL" dirty="0" smtClean="0"/>
              <a:t>rolnej,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najem</a:t>
            </a:r>
            <a:r>
              <a:rPr lang="pl-PL" dirty="0"/>
              <a:t>, podnajem, </a:t>
            </a:r>
            <a:r>
              <a:rPr lang="pl-PL" dirty="0" smtClean="0"/>
              <a:t>dzierżawę, poddzierżawę </a:t>
            </a:r>
            <a:r>
              <a:rPr lang="pl-PL" dirty="0"/>
              <a:t>oraz inne umowy o podobnym charakterze, w tym również </a:t>
            </a:r>
            <a:r>
              <a:rPr lang="pl-PL" dirty="0" smtClean="0"/>
              <a:t>dzierżawę, poddzierżawę </a:t>
            </a:r>
            <a:r>
              <a:rPr lang="pl-PL" dirty="0"/>
              <a:t>działów specjalnych produkcji rolnej oraz gospodarstwa rolnego lub jego składników na cele nierolnicze albo na prowadzenie działów specjalnych produkcji rolnej, z wyjątkiem składników majątku związanych z działalnością </a:t>
            </a:r>
            <a:r>
              <a:rPr lang="pl-PL" dirty="0" smtClean="0"/>
              <a:t>gospodarczą.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411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PRZYJMOWANIE NALEŻNOŚCI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Ustawodawca wskazuje, że przedsiębiorca w okresie zawieszenia wykonywania działalności gospodarczej może przyjmować należności, ale powstałe wyłącznie przed </a:t>
            </a:r>
            <a:r>
              <a:rPr lang="pl-PL" dirty="0"/>
              <a:t>datą zawieszenia wykonywania działalności </a:t>
            </a:r>
            <a:r>
              <a:rPr lang="pl-PL" dirty="0" smtClean="0"/>
              <a:t>gospodarczej.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Wśród dozwolonych należności można wyróżnić, np.:</a:t>
            </a:r>
          </a:p>
          <a:p>
            <a:pPr algn="just">
              <a:buFont typeface="+mj-lt"/>
              <a:buAutoNum type="arabicParenR"/>
            </a:pPr>
            <a:r>
              <a:rPr lang="pl-PL" dirty="0"/>
              <a:t>należności </a:t>
            </a:r>
            <a:r>
              <a:rPr lang="pl-PL" dirty="0" smtClean="0"/>
              <a:t>z </a:t>
            </a:r>
            <a:r>
              <a:rPr lang="pl-PL" dirty="0"/>
              <a:t>tytułu </a:t>
            </a:r>
            <a:r>
              <a:rPr lang="pl-PL" dirty="0" smtClean="0"/>
              <a:t>dostawy,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należności z tytułu dystrybucji </a:t>
            </a:r>
            <a:r>
              <a:rPr lang="pl-PL" dirty="0"/>
              <a:t>towaru przez przedsiębiorcę </a:t>
            </a:r>
            <a:r>
              <a:rPr lang="pl-PL" dirty="0" smtClean="0"/>
              <a:t>kontrahentowi,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należności z </a:t>
            </a:r>
            <a:r>
              <a:rPr lang="pl-PL" dirty="0"/>
              <a:t>tytułu świadczonych przed zawieszeniem </a:t>
            </a:r>
            <a:r>
              <a:rPr lang="pl-PL" dirty="0" smtClean="0"/>
              <a:t>usług,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należności </a:t>
            </a:r>
            <a:r>
              <a:rPr lang="pl-PL" dirty="0"/>
              <a:t>z tytułu zaległej </a:t>
            </a:r>
            <a:r>
              <a:rPr lang="pl-PL" dirty="0" smtClean="0"/>
              <a:t>opłaty czynszu </a:t>
            </a:r>
            <a:r>
              <a:rPr lang="pl-PL" dirty="0"/>
              <a:t>najmu lokalu </a:t>
            </a:r>
            <a:r>
              <a:rPr lang="pl-PL" dirty="0" smtClean="0"/>
              <a:t>mieszkalnego,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należności </a:t>
            </a:r>
            <a:r>
              <a:rPr lang="pl-PL" dirty="0"/>
              <a:t>z tytułu </a:t>
            </a:r>
            <a:r>
              <a:rPr lang="pl-PL" dirty="0" smtClean="0"/>
              <a:t>odszkodowania.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885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ZBYWANIE WŁASNYCH ŚRODKÓW TRWAŁYCH I WYPOSAŻENIA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Przedsiębiorca w okresie zawieszenia wykonywania działalności gospodarczej może swobodnie dokonywać zbycia składników własnego majątku w postaci środków trwałych i wyposażenia.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„Zbycie” oznacza każde przeniesienie </a:t>
            </a:r>
            <a:r>
              <a:rPr lang="pl-PL" dirty="0"/>
              <a:t>prawa (np. własności) w drodze czynności konwencjonalnej (np. sprzedaży, zamiany, darowizny itp.). </a:t>
            </a:r>
            <a:r>
              <a:rPr lang="pl-PL" dirty="0" smtClean="0"/>
              <a:t>Zbyciem to także zrzeczenie </a:t>
            </a:r>
            <a:r>
              <a:rPr lang="pl-PL" dirty="0"/>
              <a:t>się </a:t>
            </a:r>
            <a:r>
              <a:rPr lang="pl-PL" dirty="0" smtClean="0"/>
              <a:t>prawa. Zbyciem </a:t>
            </a:r>
            <a:r>
              <a:rPr lang="pl-PL" dirty="0"/>
              <a:t>nie jest </a:t>
            </a:r>
            <a:r>
              <a:rPr lang="pl-PL" dirty="0" smtClean="0"/>
              <a:t>najem</a:t>
            </a:r>
            <a:r>
              <a:rPr lang="pl-PL" dirty="0"/>
              <a:t>, zastaw, dzierżawa itp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„Środki trwałe” zostały zdefiniowane </a:t>
            </a:r>
            <a:r>
              <a:rPr lang="pl-PL" dirty="0"/>
              <a:t>w art. 22a </a:t>
            </a:r>
            <a:r>
              <a:rPr lang="pl-PL" dirty="0" smtClean="0"/>
              <a:t>ustawy z dnia 26 lipca 1991 r. o podatku dochodowym od osób fizycznych oraz </a:t>
            </a:r>
            <a:r>
              <a:rPr lang="pl-PL" dirty="0"/>
              <a:t>w art. 3 ust. 1 pkt 15 </a:t>
            </a:r>
            <a:r>
              <a:rPr lang="pl-PL" dirty="0" smtClean="0"/>
              <a:t>ustawy z dnia 29 września 1994 r. o rachunkowości.</a:t>
            </a:r>
          </a:p>
          <a:p>
            <a:pPr marL="0" indent="0" algn="just">
              <a:buNone/>
            </a:pPr>
            <a:r>
              <a:rPr lang="pl-PL" dirty="0" smtClean="0"/>
              <a:t>Termin „wyposażenie</a:t>
            </a:r>
            <a:r>
              <a:rPr lang="pl-PL" dirty="0"/>
              <a:t>” jest </a:t>
            </a:r>
            <a:r>
              <a:rPr lang="pl-PL" dirty="0" smtClean="0"/>
              <a:t>zdefiniowany </a:t>
            </a:r>
            <a:r>
              <a:rPr lang="pl-PL" dirty="0"/>
              <a:t>w § 3 pkt 7 rozporządzenia Ministra Finansów </a:t>
            </a:r>
            <a:r>
              <a:rPr lang="pl-PL" dirty="0" smtClean="0"/>
              <a:t>z dnia  26 sierpnia 2003 </a:t>
            </a:r>
            <a:r>
              <a:rPr lang="pl-PL" dirty="0"/>
              <a:t>r. w sprawie prowadzenia podatkowej księgi przychodów i </a:t>
            </a:r>
            <a:r>
              <a:rPr lang="pl-PL" dirty="0" smtClean="0"/>
              <a:t>rozchodów.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6641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UCZESTNICTWO W POSTĘPOWANIACH SĄDOWYCH, PODATKOWYCH I ADMINISTRACYJNYCH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Z ustawy wynika, że przedsiębiorca ma </a:t>
            </a:r>
            <a:r>
              <a:rPr lang="pl-PL" dirty="0"/>
              <a:t>prawo </a:t>
            </a:r>
            <a:r>
              <a:rPr lang="pl-PL" dirty="0" smtClean="0"/>
              <a:t>uczestniczyć </a:t>
            </a:r>
            <a:r>
              <a:rPr lang="pl-PL" dirty="0"/>
              <a:t>w postępowaniach sądowych, postępowaniach podatkowych i administracyjnych związanych z działalnością gospodarczą wykonywaną przed datą zawieszenia wykonywania działalności </a:t>
            </a:r>
            <a:r>
              <a:rPr lang="pl-PL" dirty="0" smtClean="0"/>
              <a:t>gospodarczej, tj. może pozywać i być pozywany, może wnosić skargi, wnioski oraz wykonywać inne czynności przyznane mu na mocy przepisów prawa procesowego.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614612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2454</TotalTime>
  <Words>1267</Words>
  <Application>Microsoft Office PowerPoint</Application>
  <PresentationFormat>Panoramiczny</PresentationFormat>
  <Paragraphs>91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Faseta</vt:lpstr>
      <vt:lpstr>DOZWOLONE DZIAŁANIA PRZEDSIĘBIORCY W OKRESIE ZAWIESZENIA WYKONYWANIA DZIAŁALNOŚCI GOSPODARCZEJ</vt:lpstr>
      <vt:lpstr>AKTY PRAWNE</vt:lpstr>
      <vt:lpstr>ZAWIESZENIE DZIAŁALNOŚCI GOSPODARCZEJ</vt:lpstr>
      <vt:lpstr>OKRES ZAWIESZENIA DZIAŁALNOŚCI GOSPODARCZEJ</vt:lpstr>
      <vt:lpstr>DOZWOLONE DZIAŁANIA PRZEDSIĘBIORCY W OKRESIE ZAWIESZENIA WYKONYWANIA DZIAŁALNOŚCI GOSPODARCZEJ</vt:lpstr>
      <vt:lpstr>WYKONYWANIE CZYNNOŚCI NIEZBĘDNYCH DO ZACHOWANIA LUB ZABEZPIECZENIA ŹRÓDŁA PRZYCHODÓW</vt:lpstr>
      <vt:lpstr>PRZYJMOWANIE NALEŻNOŚCI</vt:lpstr>
      <vt:lpstr>ZBYWANIE WŁASNYCH ŚRODKÓW TRWAŁYCH I WYPOSAŻENIA</vt:lpstr>
      <vt:lpstr>UCZESTNICTWO W POSTĘPOWANIACH SĄDOWYCH, PODATKOWYCH I ADMINISTRACYJNYCH</vt:lpstr>
      <vt:lpstr>OSIĄGANIE PRZYCHODÓW FINANSOWYCH</vt:lpstr>
      <vt:lpstr>POWOŁANIE ALBO ODWOŁANIE ZARZĄDCY SUKCESYJNEGO</vt:lpstr>
      <vt:lpstr>REGULOWANIE ZOBOWIĄZAŃ</vt:lpstr>
      <vt:lpstr>UCZESTNICTWO W POSTĘPOWANIACH SĄDOWYCH, PODATKOWYCH I ADMINISTRACYJNYCH</vt:lpstr>
      <vt:lpstr>WYKONYWANIE OBOWIĄZKÓW NAKAZANYCH PRZEPISAMI PRAWA </vt:lpstr>
      <vt:lpstr>PODDANIE SIĘ KONTROLI</vt:lpstr>
      <vt:lpstr>BIBLIOGRAFIA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UBEZPIECZENIA UMOWA KREDYTU</dc:title>
  <dc:creator>Kancelaria 3</dc:creator>
  <cp:lastModifiedBy>Kancelaria 3</cp:lastModifiedBy>
  <cp:revision>172</cp:revision>
  <dcterms:created xsi:type="dcterms:W3CDTF">2019-10-16T13:46:39Z</dcterms:created>
  <dcterms:modified xsi:type="dcterms:W3CDTF">2020-07-14T15:00:14Z</dcterms:modified>
</cp:coreProperties>
</file>